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69" r:id="rId5"/>
    <p:sldId id="290" r:id="rId6"/>
    <p:sldId id="278" r:id="rId7"/>
    <p:sldId id="293" r:id="rId8"/>
    <p:sldId id="292" r:id="rId9"/>
    <p:sldId id="294" r:id="rId10"/>
    <p:sldId id="284" r:id="rId11"/>
    <p:sldId id="296" r:id="rId12"/>
    <p:sldId id="280" r:id="rId13"/>
    <p:sldId id="295" r:id="rId14"/>
    <p:sldId id="286" r:id="rId15"/>
    <p:sldId id="299" r:id="rId16"/>
    <p:sldId id="282" r:id="rId17"/>
    <p:sldId id="298" r:id="rId18"/>
    <p:sldId id="301" r:id="rId19"/>
    <p:sldId id="297" r:id="rId20"/>
    <p:sldId id="267" r:id="rId21"/>
    <p:sldId id="300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800000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AD6BD-277A-4185-B601-AB31BC4689D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54AAC-ABC9-4D1F-BFFD-4115E23A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2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4AAC-ABC9-4D1F-BFFD-4115E23A7AF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920880" cy="21602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Нравственное воспитание младших школьников  </a:t>
            </a:r>
            <a:b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условиях МКШ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509120"/>
            <a:ext cx="4672608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Важенина Светлана Николаевна,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476672"/>
            <a:ext cx="604867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МОУ «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убаровская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начальная школа – детский сад»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75856" y="6021288"/>
            <a:ext cx="3024336" cy="639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2017-2018 </a:t>
            </a:r>
            <a:r>
              <a:rPr kumimoji="0" lang="ru-RU" sz="5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</a:t>
            </a: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год</a:t>
            </a:r>
            <a:endParaRPr kumimoji="0" lang="ru-RU" sz="59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 Николаевна\Desktop\фото школа\2017-2018 уч. год\день здоровья\P908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240360" cy="2430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AECE04CA-8F23-4FF9-8876-63DFFAA7577B}" type="slidenum">
              <a:rPr lang="ru-RU" altLang="ru-RU" sz="1400" smtClean="0"/>
              <a:pPr/>
              <a:t>10</a:t>
            </a:fld>
            <a:endParaRPr lang="ru-RU" altLang="ru-RU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Воспитание ценностного отношения </a:t>
            </a:r>
            <a:b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природе, окружающей среде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1600" y="1340768"/>
            <a:ext cx="3456384" cy="39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1" dirty="0"/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формирование экологического сознания и экологической </a:t>
            </a:r>
            <a:r>
              <a:rPr lang="ru-RU" b="1" dirty="0" smtClean="0">
                <a:solidFill>
                  <a:srgbClr val="002060"/>
                </a:solidFill>
              </a:rPr>
              <a:t>культуры; </a:t>
            </a:r>
            <a:r>
              <a:rPr lang="ru-RU" altLang="ru-RU" b="1" dirty="0" smtClean="0">
                <a:solidFill>
                  <a:srgbClr val="002060"/>
                </a:solidFill>
              </a:rPr>
              <a:t> бережное гуманное отношение ко всему живому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sz="8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Формы:</a:t>
            </a:r>
            <a:r>
              <a:rPr lang="ru-RU" sz="2000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экологические праздники, марафоны, </a:t>
            </a:r>
            <a:r>
              <a:rPr lang="ru-RU" b="1" dirty="0" smtClean="0">
                <a:solidFill>
                  <a:srgbClr val="002060"/>
                </a:solidFill>
              </a:rPr>
              <a:t>игры;  </a:t>
            </a:r>
            <a:r>
              <a:rPr lang="ru-RU" b="1" dirty="0" smtClean="0">
                <a:solidFill>
                  <a:srgbClr val="002060"/>
                </a:solidFill>
              </a:rPr>
              <a:t>экологические конкурсы; экологические десанты; </a:t>
            </a:r>
            <a:r>
              <a:rPr lang="ru-RU" altLang="ru-RU" b="1" dirty="0" smtClean="0">
                <a:solidFill>
                  <a:srgbClr val="002060"/>
                </a:solidFill>
              </a:rPr>
              <a:t>экскурсии;  экологические акции;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endParaRPr lang="ru-RU" sz="2000" dirty="0"/>
          </a:p>
        </p:txBody>
      </p:sp>
      <p:pic>
        <p:nvPicPr>
          <p:cNvPr id="4099" name="Picture 3" descr="C:\Users\Светлана Николаевна\Desktop\фото школа\2017-2018 уч. год\наследие природы под защитой\PA03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125430" cy="2343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Светлана Николаевна\Desktop\фото школа\2017-2018 уч. год\уголки\P101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653136"/>
            <a:ext cx="2184177" cy="1637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Светлана Николаевна\Desktop\фото школа\2016-2017 уч. год\живой уголок\P5100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25144"/>
            <a:ext cx="2160240" cy="1587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Светлана Николаевна\Desktop\фото школа\2017-2018 уч. год\проекты Мой край\P101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096344" cy="2322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C:\Users\Светлана Николаевна\Desktop\фото школа\2017-2018 уч. год\ПРОЕКТЫ\проект ЭКОША 1 класс\PA230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024336" cy="2376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Воспитание ценностного отношения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природе, окружающей среде</a:t>
            </a:r>
          </a:p>
        </p:txBody>
      </p:sp>
      <p:pic>
        <p:nvPicPr>
          <p:cNvPr id="7" name="Picture 4" descr="C:\Users\Светлана Николаевна\Desktop\фото школа\2017-2018 уч. год\новогодние проекты\PC25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3183108" cy="2387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N:\мама\фото\школа\2017-2018 уч. год\новогодние проекты\PC26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087328" cy="2315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 Николаевна\Desktop\фото школа\2016-2017 уч. год\живой уголок\P5100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0885" y="2780928"/>
            <a:ext cx="2933283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2FC057E7-9A77-46BF-8963-2E18A2288C5D}" type="slidenum">
              <a:rPr lang="ru-RU" altLang="ru-RU" sz="1400" smtClean="0"/>
              <a:pPr/>
              <a:t>12</a:t>
            </a:fld>
            <a:endParaRPr lang="ru-RU" altLang="ru-RU" sz="140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56859" y="1841393"/>
            <a:ext cx="33123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1" dirty="0"/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первоначальные представления </a:t>
            </a:r>
            <a:r>
              <a:rPr lang="ru-RU" altLang="ru-RU" b="1" dirty="0" smtClean="0">
                <a:solidFill>
                  <a:srgbClr val="002060"/>
                </a:solidFill>
              </a:rPr>
              <a:t>о </a:t>
            </a:r>
            <a:r>
              <a:rPr lang="ru-RU" altLang="ru-RU" b="1" dirty="0" smtClean="0">
                <a:solidFill>
                  <a:srgbClr val="002060"/>
                </a:solidFill>
              </a:rPr>
              <a:t>базовых национальных российских ценностях; представления о </a:t>
            </a:r>
            <a:r>
              <a:rPr lang="ru-RU" altLang="ru-RU" b="1" dirty="0" smtClean="0">
                <a:solidFill>
                  <a:srgbClr val="002060"/>
                </a:solidFill>
              </a:rPr>
              <a:t>нормах и правилах поведения в обществе;  </a:t>
            </a:r>
            <a:r>
              <a:rPr lang="ru-RU" altLang="ru-RU" b="1" dirty="0" smtClean="0">
                <a:solidFill>
                  <a:srgbClr val="002060"/>
                </a:solidFill>
              </a:rPr>
              <a:t>уважительное отношение к родителям, старшим; знание правил этики, культуры речи.</a:t>
            </a:r>
            <a:endParaRPr lang="ru-RU" sz="2000" b="1" dirty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0000"/>
                </a:solidFill>
              </a:rPr>
              <a:t>Формы:</a:t>
            </a:r>
            <a:r>
              <a:rPr lang="ru-RU" sz="2000" b="1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 беседы, экскурсии, выставки, игры; литературное творчество; проекты, </a:t>
            </a:r>
            <a:r>
              <a:rPr lang="ru-RU" b="1" dirty="0" smtClean="0">
                <a:solidFill>
                  <a:srgbClr val="002060"/>
                </a:solidFill>
              </a:rPr>
              <a:t>презентации и т.д.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pPr algn="ctr"/>
            <a:endParaRPr lang="ru-RU" sz="2000" dirty="0"/>
          </a:p>
        </p:txBody>
      </p:sp>
      <p:pic>
        <p:nvPicPr>
          <p:cNvPr id="5123" name="Picture 3" descr="C:\Users\Светлана Николаевна\Desktop\фото школа\2017-2018 уч. год\Уроки\читают и трудятся\P101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3082" y="4092327"/>
            <a:ext cx="2981326" cy="2235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Светлана Николаевна\Desktop\фото школа\2017-2018 уч. год\Уроки\читают и трудятся\P101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1821582"/>
            <a:ext cx="2875695" cy="215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96552" y="476672"/>
            <a:ext cx="9540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Воспитание нравственных чувств </a:t>
            </a:r>
          </a:p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этического сознания </a:t>
            </a:r>
          </a:p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(коммуникативная культура)</a:t>
            </a:r>
          </a:p>
        </p:txBody>
      </p:sp>
    </p:spTree>
    <p:extLst>
      <p:ext uri="{BB962C8B-B14F-4D97-AF65-F5344CB8AC3E}">
        <p14:creationId xmlns:p14="http://schemas.microsoft.com/office/powerpoint/2010/main" val="3997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 Николаевна\Desktop\фото школа\2017-2018 уч. год\осенняя площадка\PB02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952328" cy="2232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N:\мама\фото\школа\2017-2018 уч. год\8 марта\8 марта школа\P10100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96552" y="476672"/>
            <a:ext cx="9540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Воспитание нравственных чувств </a:t>
            </a:r>
          </a:p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этического сознания </a:t>
            </a:r>
          </a:p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(коммуникативная культура)</a:t>
            </a:r>
          </a:p>
        </p:txBody>
      </p:sp>
      <p:pic>
        <p:nvPicPr>
          <p:cNvPr id="7" name="Picture 2" descr="C:\Users\Светлана Николаевна\Desktop\фото школа\2017-2018 уч. год\день пож. человека\P929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3016764" cy="2042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N:\мама\фото\школа\2017-2018 уч. год\День Матери\День Матери школа\PB270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066345" cy="216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Светлана Николаевна\Desktop\фото школа\2017-2018 уч. год\ролик про здоровье\питание\PC010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924944"/>
            <a:ext cx="3024336" cy="2268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27F3BC27-D68E-401E-8215-D7545376F9EF}" type="slidenum">
              <a:rPr lang="ru-RU" altLang="ru-RU" sz="1400" smtClean="0"/>
              <a:pPr/>
              <a:t>14</a:t>
            </a:fld>
            <a:endParaRPr lang="ru-RU" altLang="ru-RU" sz="140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1589805"/>
            <a:ext cx="338455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формирование у учащихся культуры поведения и эстетического </a:t>
            </a:r>
            <a:r>
              <a:rPr lang="ru-RU" b="1" dirty="0" smtClean="0">
                <a:solidFill>
                  <a:srgbClr val="002060"/>
                </a:solidFill>
              </a:rPr>
              <a:t>вкуса; </a:t>
            </a:r>
            <a:r>
              <a:rPr lang="ru-RU" b="1" dirty="0" err="1" smtClean="0">
                <a:solidFill>
                  <a:srgbClr val="002060"/>
                </a:solidFill>
              </a:rPr>
              <a:t>культуротворческое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 эстетическое </a:t>
            </a:r>
            <a:r>
              <a:rPr lang="ru-RU" b="1" dirty="0" smtClean="0">
                <a:solidFill>
                  <a:srgbClr val="002060"/>
                </a:solidFill>
              </a:rPr>
              <a:t>воспитание.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Формы:</a:t>
            </a:r>
            <a:r>
              <a:rPr lang="ru-RU" sz="2000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этические беседы, </a:t>
            </a:r>
            <a:r>
              <a:rPr lang="ru-RU" b="1" dirty="0" smtClean="0">
                <a:solidFill>
                  <a:srgbClr val="002060"/>
                </a:solidFill>
              </a:rPr>
              <a:t> рыцарские </a:t>
            </a:r>
            <a:r>
              <a:rPr lang="ru-RU" b="1" dirty="0">
                <a:solidFill>
                  <a:srgbClr val="002060"/>
                </a:solidFill>
              </a:rPr>
              <a:t>турниры, </a:t>
            </a:r>
            <a:r>
              <a:rPr lang="ru-RU" b="1" dirty="0" smtClean="0">
                <a:solidFill>
                  <a:srgbClr val="002060"/>
                </a:solidFill>
              </a:rPr>
              <a:t> внеклассная работа; </a:t>
            </a:r>
            <a:r>
              <a:rPr lang="ru-RU" b="1" dirty="0">
                <a:solidFill>
                  <a:srgbClr val="002060"/>
                </a:solidFill>
              </a:rPr>
              <a:t>встречи с интересными </a:t>
            </a:r>
            <a:r>
              <a:rPr lang="ru-RU" b="1" dirty="0" smtClean="0">
                <a:solidFill>
                  <a:srgbClr val="002060"/>
                </a:solidFill>
              </a:rPr>
              <a:t>людьми; выставки </a:t>
            </a:r>
            <a:r>
              <a:rPr lang="ru-RU" b="1" dirty="0">
                <a:solidFill>
                  <a:srgbClr val="002060"/>
                </a:solidFill>
              </a:rPr>
              <a:t>детских художественных работ, семейные выставки достижений.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Светлана Николаевна\Desktop\фото школа\2017-2018 уч. год\ОСЕНИНЫ - ПРОВОДИНЫ\PA27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117" y="1484784"/>
            <a:ext cx="3292275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Светлана Николаевна\Desktop\фото школа\2017-2018 уч. год\рисование по воде\P101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670" y="3908648"/>
            <a:ext cx="3201168" cy="2400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49635" y="38869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Воспитание ценностного отношения </a:t>
            </a:r>
          </a:p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прекрасному (эстетическое воспитание)</a:t>
            </a:r>
          </a:p>
        </p:txBody>
      </p:sp>
    </p:spTree>
    <p:extLst>
      <p:ext uri="{BB962C8B-B14F-4D97-AF65-F5344CB8AC3E}">
        <p14:creationId xmlns:p14="http://schemas.microsoft.com/office/powerpoint/2010/main" val="13997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9635" y="38869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Воспитание ценностного отношения </a:t>
            </a:r>
          </a:p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прекрасному (эстетическое воспитание)</a:t>
            </a:r>
          </a:p>
        </p:txBody>
      </p:sp>
      <p:pic>
        <p:nvPicPr>
          <p:cNvPr id="7170" name="Picture 2" descr="N:\мама\фото\школа\2017-2018 уч. год\новогодние проекты\PC25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" y="1484783"/>
            <a:ext cx="3563471" cy="240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:\мама\фото\школа\2017-2018 уч. год\проекты Мой край\P101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14" y="3995142"/>
            <a:ext cx="3173452" cy="2379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мама\фото\школа\2017-2018 уч. год\новый год\классы нов. г\P101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026138" cy="2372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 Николаевна\Desktop\фото школа\2017-2018 уч. год\уголки\P1010009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3096344" cy="2429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69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4CF0AA9-5DE8-425F-B2ED-27230A934E58}" type="slidenum">
              <a:rPr lang="ru-RU" altLang="ru-RU" sz="1400" smtClean="0"/>
              <a:pPr/>
              <a:t>16</a:t>
            </a:fld>
            <a:endParaRPr lang="ru-RU" altLang="ru-RU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50590"/>
            <a:ext cx="8229600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Воспитание трудолюбия, творческого отношения к учению, труду, жизни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4159" y="1462060"/>
            <a:ext cx="3312367" cy="50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i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представления о нравственных основах учебы, ведущей роли образования; </a:t>
            </a:r>
            <a:r>
              <a:rPr lang="ru-RU" b="1" dirty="0" smtClean="0">
                <a:solidFill>
                  <a:srgbClr val="002060"/>
                </a:solidFill>
              </a:rPr>
              <a:t>положительное отношение к </a:t>
            </a:r>
            <a:r>
              <a:rPr lang="ru-RU" b="1" dirty="0">
                <a:solidFill>
                  <a:srgbClr val="002060"/>
                </a:solidFill>
              </a:rPr>
              <a:t>труду как важнейшей ценности, развитие потребности в творческом труде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altLang="ru-RU" b="1" dirty="0" smtClean="0">
                <a:solidFill>
                  <a:srgbClr val="002060"/>
                </a:solidFill>
              </a:rPr>
              <a:t>  </a:t>
            </a:r>
          </a:p>
          <a:p>
            <a:endParaRPr lang="ru-RU" sz="105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Формы:</a:t>
            </a:r>
            <a:r>
              <a:rPr lang="ru-RU" sz="2000" b="1" dirty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олимпиады; </a:t>
            </a:r>
            <a:r>
              <a:rPr lang="ru-RU" b="1" dirty="0" smtClean="0">
                <a:solidFill>
                  <a:srgbClr val="002060"/>
                </a:solidFill>
              </a:rPr>
              <a:t>организация самообслуживания; </a:t>
            </a:r>
            <a:r>
              <a:rPr lang="ru-RU" b="1" dirty="0">
                <a:solidFill>
                  <a:srgbClr val="002060"/>
                </a:solidFill>
              </a:rPr>
              <a:t>трудовые </a:t>
            </a:r>
            <a:r>
              <a:rPr lang="ru-RU" b="1" dirty="0" smtClean="0">
                <a:solidFill>
                  <a:srgbClr val="002060"/>
                </a:solidFill>
              </a:rPr>
              <a:t>десанты; </a:t>
            </a:r>
            <a:r>
              <a:rPr lang="ru-RU" b="1" dirty="0">
                <a:solidFill>
                  <a:srgbClr val="002060"/>
                </a:solidFill>
              </a:rPr>
              <a:t>экономические </a:t>
            </a:r>
            <a:r>
              <a:rPr lang="ru-RU" b="1" dirty="0" smtClean="0">
                <a:solidFill>
                  <a:srgbClr val="002060"/>
                </a:solidFill>
              </a:rPr>
              <a:t>игры; уроки технологии; уборка </a:t>
            </a:r>
            <a:r>
              <a:rPr lang="ru-RU" b="1" dirty="0">
                <a:solidFill>
                  <a:srgbClr val="002060"/>
                </a:solidFill>
              </a:rPr>
              <a:t>школьного </a:t>
            </a:r>
            <a:r>
              <a:rPr lang="ru-RU" b="1" dirty="0" smtClean="0">
                <a:solidFill>
                  <a:srgbClr val="002060"/>
                </a:solidFill>
              </a:rPr>
              <a:t>двора и с/х работы, ухаживание за цветниками и т.д. </a:t>
            </a:r>
            <a:endParaRPr lang="ru-RU" b="1" dirty="0">
              <a:solidFill>
                <a:srgbClr val="002060"/>
              </a:solidFill>
            </a:endParaRPr>
          </a:p>
          <a:p>
            <a:pPr algn="ctr" eaLnBrk="0" hangingPunct="0"/>
            <a:endParaRPr lang="ru-RU" sz="2000" dirty="0"/>
          </a:p>
        </p:txBody>
      </p:sp>
      <p:pic>
        <p:nvPicPr>
          <p:cNvPr id="7170" name="Picture 2" descr="C:\Users\Светлана Николаевна\Desktop\фото школа\2017-2018 уч. год\ПРОЕКТЫ\проект ЭКОША 4 класс\PA19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22884"/>
            <a:ext cx="3305707" cy="2364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Светлана Николаевна\Desktop\фото школа\2017-2018 уч. год\соображалки 18 ноября\PB18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232208" cy="2423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59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мама\фото\школа\2017-2018 уч. год\грамоты ученики\P111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07260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40466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Воспитание трудолюбия, творческого отношения к учению, труду, жизни</a:t>
            </a:r>
          </a:p>
        </p:txBody>
      </p:sp>
      <p:pic>
        <p:nvPicPr>
          <p:cNvPr id="7" name="Picture 4" descr="C:\Users\Светлана Николаевна\Desktop\фото школа\2017-2018 уч. год\Уроки\технология\PC01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096344" cy="2322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N:\мама\фото\школа\2017-2018 уч. год\УРОКИ\читают\P101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077433" cy="2307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N:\мама\фото\школа\2017-2018 уч. год\день героев и день прав грамоты\PC18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090184" cy="239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ветлана Николаевна\Desktop\фото школа\2017-2018 уч. год\садят рассаду\P1010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780928"/>
            <a:ext cx="2736304" cy="2052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55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1472" y="40466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Правовое воспитание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культура безопасности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556792"/>
            <a:ext cx="3600400" cy="50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i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представления о правилах поведения в экстренных ситуациях; знакомство с правилами дорожного движения, пожарной безопасности, личной </a:t>
            </a:r>
            <a:r>
              <a:rPr lang="ru-RU" altLang="ru-RU" b="1" dirty="0" smtClean="0">
                <a:solidFill>
                  <a:srgbClr val="002060"/>
                </a:solidFill>
              </a:rPr>
              <a:t>безопасности.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endParaRPr lang="ru-RU" sz="105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Формы:</a:t>
            </a:r>
            <a:r>
              <a:rPr lang="ru-RU" sz="2000" b="1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классные часы, беседы; практические занятия; встречи с инспекторами ГИБДД, пожарной охраны; конкурсы рисунков, творческие мастерские; игры, викторины;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просмотр фильмов, виртуальные экскурсии и т.п.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algn="ctr" eaLnBrk="0" hangingPunct="0"/>
            <a:endParaRPr lang="ru-RU" sz="2000" dirty="0"/>
          </a:p>
        </p:txBody>
      </p:sp>
      <p:pic>
        <p:nvPicPr>
          <p:cNvPr id="6" name="Picture 2" descr="N:\мама\фото\школа\2017-2018 уч. год\гибдд ноябрь 15\PB15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113484" cy="2371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:\фильм про здоровье фото\PB05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476603" cy="2300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1472" y="40466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Правовое воспитание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культура безопасности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N:\мама\фото\школа\2017-2018 уч. год\день героев и день прав грамоты\PC11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84785"/>
            <a:ext cx="3244271" cy="2516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:\мама\фото\школа\Уголки в школе и  родители\уголки по ПДД\PC20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25" y="4105037"/>
            <a:ext cx="3480073" cy="2200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лана Николаевна\Desktop\фото школа\2015-2016 уч год\23 февраля и 1 марта\P301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362496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Светлана Николаевна\Desktop\фото школа\2015-2016 уч год\23 февраля и 1 марта\P3010089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01008"/>
            <a:ext cx="2376264" cy="2854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27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484784"/>
            <a:ext cx="777686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620688"/>
            <a:ext cx="51916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cs typeface="Arial" pitchFamily="34" charset="0"/>
              </a:rPr>
              <a:t>«Наши дети - это наша старость, плохое воспитание - это наше будущее горе, это наши слёзы, это наша вина перед другими людьми, перед страной»                              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cs typeface="Arial" pitchFamily="34" charset="0"/>
              </a:rPr>
              <a:t>                                              А.С. Макаренко</a:t>
            </a:r>
          </a:p>
          <a:p>
            <a:endParaRPr lang="ru-RU" sz="24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072" y="2276872"/>
            <a:ext cx="8352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Нравственное воспитание </a:t>
            </a:r>
            <a:r>
              <a:rPr lang="ru-RU" sz="2400" b="1" dirty="0" smtClean="0">
                <a:solidFill>
                  <a:srgbClr val="002060"/>
                </a:solidFill>
              </a:rPr>
              <a:t>– целенаправленный процесс приобщения детей к моральным ценностям человечества и конкретного общества.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Светлана Николаевна\Desktop\фото школа\2017-2018 уч. год\1 сентября\P901006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370463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Светлана Николаевна\Desktop\фото школа\2017-2018 уч. год\ОСЕНИНЫ - ПРОВОДИНЫ\PA27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600400" cy="2591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12268" y="366345"/>
            <a:ext cx="5326360" cy="623561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Семейное воспитание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4392488" cy="244827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</a:rPr>
              <a:t>Цель:</a:t>
            </a:r>
            <a:r>
              <a:rPr lang="ru-RU" sz="2000" b="1" dirty="0"/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 ребенок включается во все жизненно важные виды деятельности:  интеллектуальную, познавательную,  трудовую, общественную, игровую,   творческую и другие.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91656" y="90872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« Ребёнок - зеркало семьи; как в капле воды отражается солнце, так в детях отражается нравственная чистота матери и отца»</a:t>
            </a:r>
          </a:p>
          <a:p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                                    В.А. Сухомлинский</a:t>
            </a:r>
          </a:p>
        </p:txBody>
      </p:sp>
      <p:pic>
        <p:nvPicPr>
          <p:cNvPr id="2050" name="Picture 2" descr="C:\Users\Светлана Николаевна\Desktop\фото школа\2017-2018 уч. год\Азбука\P101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857" y="2181057"/>
            <a:ext cx="3188555" cy="2472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N:\мама\фото\школа\2017-2018 уч. год\День Матери\День Матери школа\PB270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51287"/>
            <a:ext cx="3613384" cy="2593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:\мама\фото\школа\2017-2018 уч. год\День Матери\День Матери школа\PB27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8" y="3933056"/>
            <a:ext cx="3455689" cy="2364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85800" y="357167"/>
            <a:ext cx="77724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Семейное воспитание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N:\мама\фото\школа\2017-2018 уч. год\произв. собрания. и род. собр\P929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42204"/>
            <a:ext cx="3456384" cy="2592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800" y="1124744"/>
            <a:ext cx="42226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Ребенок </a:t>
            </a:r>
            <a:r>
              <a:rPr lang="ru-RU" b="1" dirty="0">
                <a:solidFill>
                  <a:srgbClr val="002060"/>
                </a:solidFill>
              </a:rPr>
              <a:t>учится тому,</a:t>
            </a:r>
          </a:p>
          <a:p>
            <a:r>
              <a:rPr lang="ru-RU" b="1" dirty="0">
                <a:solidFill>
                  <a:srgbClr val="002060"/>
                </a:solidFill>
              </a:rPr>
              <a:t>Что видит у себя в дому.</a:t>
            </a:r>
          </a:p>
          <a:p>
            <a:r>
              <a:rPr lang="ru-RU" b="1" dirty="0">
                <a:solidFill>
                  <a:srgbClr val="002060"/>
                </a:solidFill>
              </a:rPr>
              <a:t>Родители пример ему.</a:t>
            </a:r>
          </a:p>
          <a:p>
            <a:r>
              <a:rPr lang="ru-RU" b="1" dirty="0">
                <a:solidFill>
                  <a:srgbClr val="002060"/>
                </a:solidFill>
              </a:rPr>
              <a:t>Кто при жене и детях груб,</a:t>
            </a:r>
          </a:p>
          <a:p>
            <a:r>
              <a:rPr lang="ru-RU" b="1" dirty="0">
                <a:solidFill>
                  <a:srgbClr val="002060"/>
                </a:solidFill>
              </a:rPr>
              <a:t>Кому язык распутства люб.</a:t>
            </a:r>
          </a:p>
          <a:p>
            <a:r>
              <a:rPr lang="ru-RU" b="1" dirty="0">
                <a:solidFill>
                  <a:srgbClr val="002060"/>
                </a:solidFill>
              </a:rPr>
              <a:t>Пусть помнит, что с лихвой получит</a:t>
            </a:r>
          </a:p>
          <a:p>
            <a:r>
              <a:rPr lang="ru-RU" b="1" dirty="0">
                <a:solidFill>
                  <a:srgbClr val="002060"/>
                </a:solidFill>
              </a:rPr>
              <a:t>Все то от них, чему их учит.</a:t>
            </a:r>
          </a:p>
          <a:p>
            <a:r>
              <a:rPr lang="ru-RU" b="1" dirty="0">
                <a:solidFill>
                  <a:srgbClr val="002060"/>
                </a:solidFill>
              </a:rPr>
              <a:t>Там, где аббат не враг вина,</a:t>
            </a:r>
          </a:p>
          <a:p>
            <a:r>
              <a:rPr lang="ru-RU" b="1" dirty="0">
                <a:solidFill>
                  <a:srgbClr val="002060"/>
                </a:solidFill>
              </a:rPr>
              <a:t>Вся братия пьяным - пьяна.</a:t>
            </a:r>
          </a:p>
          <a:p>
            <a:r>
              <a:rPr lang="ru-RU" b="1" dirty="0">
                <a:solidFill>
                  <a:srgbClr val="002060"/>
                </a:solidFill>
              </a:rPr>
              <a:t>Не волк воспитывал овец,</a:t>
            </a:r>
          </a:p>
          <a:p>
            <a:r>
              <a:rPr lang="ru-RU" b="1" dirty="0">
                <a:solidFill>
                  <a:srgbClr val="002060"/>
                </a:solidFill>
              </a:rPr>
              <a:t>Походку раку дал отец.</a:t>
            </a:r>
          </a:p>
          <a:p>
            <a:r>
              <a:rPr lang="ru-RU" b="1" dirty="0">
                <a:solidFill>
                  <a:srgbClr val="002060"/>
                </a:solidFill>
              </a:rPr>
              <a:t>Коль видят нас и слышат дети,</a:t>
            </a:r>
          </a:p>
          <a:p>
            <a:r>
              <a:rPr lang="ru-RU" b="1" dirty="0">
                <a:solidFill>
                  <a:srgbClr val="002060"/>
                </a:solidFill>
              </a:rPr>
              <a:t>Мы за слова свои в ответе.</a:t>
            </a:r>
          </a:p>
          <a:p>
            <a:r>
              <a:rPr lang="ru-RU" b="1" dirty="0">
                <a:solidFill>
                  <a:srgbClr val="002060"/>
                </a:solidFill>
              </a:rPr>
              <a:t>И за дела: легко толкнуть</a:t>
            </a:r>
          </a:p>
          <a:p>
            <a:r>
              <a:rPr lang="ru-RU" b="1" dirty="0">
                <a:solidFill>
                  <a:srgbClr val="002060"/>
                </a:solidFill>
              </a:rPr>
              <a:t>Детей на нехороший путь.</a:t>
            </a:r>
          </a:p>
          <a:p>
            <a:r>
              <a:rPr lang="ru-RU" b="1" dirty="0">
                <a:solidFill>
                  <a:srgbClr val="002060"/>
                </a:solidFill>
              </a:rPr>
              <a:t>Держи в приличии свой дом,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Чтобы не каяться потом.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          </a:t>
            </a:r>
            <a:r>
              <a:rPr lang="ru-RU" b="1" i="1" dirty="0" smtClean="0">
                <a:solidFill>
                  <a:srgbClr val="002060"/>
                </a:solidFill>
              </a:rPr>
              <a:t>Себастьян  </a:t>
            </a:r>
            <a:r>
              <a:rPr lang="ru-RU" b="1" i="1" dirty="0" err="1" smtClean="0">
                <a:solidFill>
                  <a:srgbClr val="002060"/>
                </a:solidFill>
              </a:rPr>
              <a:t>Брант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2232248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mincho" charset="0"/>
                <a:cs typeface="Times New Roman" pitchFamily="18" charset="0"/>
              </a:rPr>
              <a:t>Вывод: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mincho" charset="0"/>
                <a:cs typeface="Times New Roman" pitchFamily="18" charset="0"/>
              </a:rPr>
              <a:t>Только объединив усилия, мы сможем возродить утраченные социально - нравственные ценности, что позволит решить социально -экономические проблемы развития страны, подготовить детей к будущему.</a:t>
            </a:r>
          </a:p>
          <a:p>
            <a:endParaRPr lang="ru-RU" dirty="0"/>
          </a:p>
        </p:txBody>
      </p:sp>
      <p:pic>
        <p:nvPicPr>
          <p:cNvPr id="3074" name="Picture 2" descr="http://itd3.mycdn.me/image?id=856467689456&amp;t=20&amp;plc=WEB&amp;tkn=*i-q4pTsMGq6kHYaNbzmYhUGu4F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33" y="2924944"/>
            <a:ext cx="2499742" cy="26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403648" y="589309"/>
            <a:ext cx="6440760" cy="24283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74379"/>
            <a:ext cx="2880320" cy="2418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4016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Актуальность проблемы социально - нравственного воспитания 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детей обусловлена глубоким кризисом современного российского общества.                                                                                                        Главной причиной кризисных явлений является пренебрежение нравственными ценностями.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81128"/>
            <a:ext cx="1800200" cy="834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2852936"/>
            <a:ext cx="7632848" cy="2033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Актуальная задача духовно – нравственного развития и воспитания: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приобщение детей к духовным традициям нации, формирование в их среде нравственных ориентиров и ценностных установок. </a:t>
            </a:r>
            <a:endParaRPr kumimoji="0" lang="ru-RU" alt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620688"/>
            <a:ext cx="3672408" cy="769287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Цель воспитания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04856" cy="207284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b="1" i="1" dirty="0" smtClean="0">
                <a:solidFill>
                  <a:srgbClr val="002060"/>
                </a:solidFill>
                <a:cs typeface="Arial" pitchFamily="34" charset="0"/>
              </a:rPr>
              <a:t>Главная цель нравственного воспитания </a:t>
            </a:r>
            <a:r>
              <a:rPr lang="ru-RU" sz="2800" b="1" i="1" dirty="0" smtClean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ru-RU" altLang="ru-RU" sz="2800" b="1" i="1" dirty="0" smtClean="0">
                <a:solidFill>
                  <a:srgbClr val="002060"/>
                </a:solidFill>
              </a:rPr>
              <a:t>это </a:t>
            </a:r>
            <a:r>
              <a:rPr lang="ru-RU" altLang="ru-RU" sz="2800" b="1" i="1" dirty="0" smtClean="0">
                <a:solidFill>
                  <a:srgbClr val="002060"/>
                </a:solidFill>
              </a:rPr>
              <a:t>воспитание нравственного человека, способного к принятию ответственных  решений и к проявлению нравственного поведения в любых жизненных ситуациях</a:t>
            </a:r>
          </a:p>
          <a:p>
            <a:pPr algn="l"/>
            <a:r>
              <a:rPr lang="ru-RU" sz="2800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 algn="l"/>
            <a:r>
              <a:rPr lang="ru-RU" sz="2800" b="1" i="1" dirty="0" smtClean="0">
                <a:solidFill>
                  <a:srgbClr val="002060"/>
                </a:solidFill>
                <a:cs typeface="Arial" pitchFamily="34" charset="0"/>
              </a:rPr>
              <a:t>Важно не только научить ребёнка правилам поведения, но помочь обрести стремление жить по ним. </a:t>
            </a:r>
          </a:p>
          <a:p>
            <a:endParaRPr lang="ru-RU" dirty="0"/>
          </a:p>
        </p:txBody>
      </p:sp>
      <p:pic>
        <p:nvPicPr>
          <p:cNvPr id="1027" name="Picture 3" descr="N:\мама\мои рисунки\анимация  + картинки\школа, дети\ШКОЛА, детство, ИГРЫ\school-children-clip-art-pictures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343150" cy="21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976664" cy="72008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5400600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1. Гражданско - патриотическое воспитание.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2. Здоровьесберегающее  воспитание.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3. Экологическое воспитание.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 Воспитание </a:t>
            </a:r>
            <a:r>
              <a:rPr lang="ru-RU" sz="2000" b="1" dirty="0" smtClean="0">
                <a:solidFill>
                  <a:srgbClr val="002060"/>
                </a:solidFill>
              </a:rPr>
              <a:t>семейных </a:t>
            </a:r>
            <a:r>
              <a:rPr lang="ru-RU" sz="2000" b="1" dirty="0" smtClean="0">
                <a:solidFill>
                  <a:srgbClr val="002060"/>
                </a:solidFill>
              </a:rPr>
              <a:t>ценностей.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5. Воспитание нравственных чувств и этическое воспитание (коммуникативная культура).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6. </a:t>
            </a:r>
            <a:r>
              <a:rPr lang="ru-RU" altLang="ru-RU" sz="2000" b="1" dirty="0">
                <a:solidFill>
                  <a:srgbClr val="002060"/>
                </a:solidFill>
              </a:rPr>
              <a:t>Воспитание ценностного отношения к прекрасному (эстетическое воспитание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).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7.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Воспитание трудолюбия, творческого отношения к учению, труду, жизни.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8.  Правовое воспитание и культура безопасности.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</p:txBody>
      </p:sp>
      <p:pic>
        <p:nvPicPr>
          <p:cNvPr id="2050" name="Picture 2" descr="https://ds02.infourok.ru/uploads/ex/0f81/00071460-63143afc/hello_html_6ea4bd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616950" cy="51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815A1346-FD4E-4669-87EA-7F3D8C7EC836}" type="slidenum">
              <a:rPr lang="ru-RU" altLang="ru-RU" sz="1400" smtClean="0"/>
              <a:pPr/>
              <a:t>6</a:t>
            </a:fld>
            <a:endParaRPr lang="ru-RU" altLang="ru-RU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Воспитание гражданственности, патриотизма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560" y="1429614"/>
            <a:ext cx="36004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i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- представления о политическом устройстве РФ, символах государства, правах и обязанностях гражданина РФ, об исторической судьбе;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 - интерес к государственным праздникам и событиям в жизни России, Ростовской области 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Формы: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беседы, экскурсии, просмотр кинофильмов, виртуальные путешествия по историческим и памятным местам, сюжетно-ролевые игры; классные часы; участие в социальных проектах. </a:t>
            </a: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Светлана Николаевна\Desktop\фото школа\2017-2018 уч. год\1 сентября\P901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25651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Светлана Николаевна\Desktop\фото школа\2017-2018 уч. год\флешмоб 21 сент, разное\P921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312368" cy="2394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74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Светлана Николаевна\Desktop\фото школа\2017-2018 уч. год\зарница 2018\DSCN2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869" y="3953809"/>
            <a:ext cx="3201555" cy="240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Светлана Николаевна\Desktop\фото школа\2017-2018 уч. год\осенняя площадка\День Народного единства фото\PB03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74495"/>
            <a:ext cx="3333457" cy="2458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 Воспитание гражданственности, патриотизма</a:t>
            </a:r>
            <a:endParaRPr kumimoji="0" lang="ru-RU" alt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N:\мама\фото\школа\2017-2018 уч. год\День солидарности 3 сент\P907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80" y="1475656"/>
            <a:ext cx="3285570" cy="2322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:\мама\фото\школа\2017-2018 уч. год\УРОКИ\разное\Копия PB07000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90" y="1411410"/>
            <a:ext cx="3175634" cy="237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3568" y="1545758"/>
            <a:ext cx="3600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i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формирование знаний о здоровом образе жизни и привитие навыков ответственного отношения к нему, профилактика вредных привычек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Формы:</a:t>
            </a:r>
            <a:r>
              <a:rPr lang="ru-RU" sz="2000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внеклассные формы </a:t>
            </a:r>
            <a:r>
              <a:rPr lang="ru-RU" b="1" dirty="0" smtClean="0">
                <a:solidFill>
                  <a:srgbClr val="002060"/>
                </a:solidFill>
              </a:rPr>
              <a:t>занятий, </a:t>
            </a:r>
            <a:r>
              <a:rPr lang="ru-RU" b="1" dirty="0" err="1" smtClean="0">
                <a:solidFill>
                  <a:srgbClr val="002060"/>
                </a:solidFill>
              </a:rPr>
              <a:t>спортивномассовые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err="1" smtClean="0">
                <a:solidFill>
                  <a:srgbClr val="002060"/>
                </a:solidFill>
              </a:rPr>
              <a:t>физкультурно­оздоровительные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мероприятия  </a:t>
            </a:r>
            <a:r>
              <a:rPr lang="ru-RU" b="1" dirty="0" smtClean="0">
                <a:solidFill>
                  <a:srgbClr val="002060"/>
                </a:solidFill>
              </a:rPr>
              <a:t>(Дни </a:t>
            </a:r>
            <a:r>
              <a:rPr lang="ru-RU" b="1" dirty="0">
                <a:solidFill>
                  <a:srgbClr val="002060"/>
                </a:solidFill>
              </a:rPr>
              <a:t>здоровья, конкурсные </a:t>
            </a:r>
            <a:r>
              <a:rPr lang="ru-RU" b="1" dirty="0" smtClean="0">
                <a:solidFill>
                  <a:srgbClr val="002060"/>
                </a:solidFill>
              </a:rPr>
              <a:t>программы,   </a:t>
            </a:r>
            <a:r>
              <a:rPr lang="ru-RU" b="1" dirty="0" smtClean="0">
                <a:solidFill>
                  <a:srgbClr val="002060"/>
                </a:solidFill>
              </a:rPr>
              <a:t>«Весёлые старты», турниры</a:t>
            </a:r>
            <a:r>
              <a:rPr lang="ru-RU" b="1" dirty="0">
                <a:solidFill>
                  <a:srgbClr val="002060"/>
                </a:solidFill>
              </a:rPr>
              <a:t>, соревнования, походы</a:t>
            </a:r>
            <a:r>
              <a:rPr lang="ru-RU" b="1" dirty="0" smtClean="0">
                <a:solidFill>
                  <a:srgbClr val="002060"/>
                </a:solidFill>
              </a:rPr>
              <a:t>.)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404664"/>
            <a:ext cx="786956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ru-RU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Здоровьесберегающее  воспитание</a:t>
            </a:r>
          </a:p>
        </p:txBody>
      </p:sp>
      <p:pic>
        <p:nvPicPr>
          <p:cNvPr id="3074" name="Picture 2" descr="C:\Users\Светлана Николаевна\Desktop\фото школа\2017-2018 уч. год\день здоровья\P908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85" y="1124744"/>
            <a:ext cx="3734037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Светлана Николаевна\Desktop\фото школа\2017-2018 уч. год\кросс нации 2017 + терроризм\P1000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409" y="3861048"/>
            <a:ext cx="367265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ru-RU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Здоровьесберегающее  воспитание</a:t>
            </a:r>
          </a:p>
        </p:txBody>
      </p:sp>
      <p:pic>
        <p:nvPicPr>
          <p:cNvPr id="3" name="Picture 6" descr="C:\Users\Светлана Николаевна\Desktop\фото школа\2017-2018 уч. год\Уроки\физ-ра\PB17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087499"/>
            <a:ext cx="3530059" cy="2647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C:\Users\Светлана Николаевна\Desktop\фото школа\2017-2018 уч. год\Лыжня - школа\P101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384376" cy="2538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Светлана Николаевна\Desktop\фото школа\2017-2018 уч. год\зарница 2018\P1000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3878618"/>
            <a:ext cx="3602068" cy="2394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Светлана Николаевна\Desktop\фото школа\2017-2018 уч. год\осенняя площадка\PB02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7" y="3861048"/>
            <a:ext cx="3216349" cy="2412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548DD4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837</Words>
  <Application>Microsoft Office PowerPoint</Application>
  <PresentationFormat>Экран (4:3)</PresentationFormat>
  <Paragraphs>110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Нравственное воспитание младших школьников   в условиях МКШ</vt:lpstr>
      <vt:lpstr>Презентация PowerPoint</vt:lpstr>
      <vt:lpstr>Актуальность проблемы социально - нравственного воспитания детей обусловлена глубоким кризисом современного российского общества.                                                                                                        Главной причиной кризисных явлений является пренебрежение нравственными ценностями.  </vt:lpstr>
      <vt:lpstr>Цель воспитания</vt:lpstr>
      <vt:lpstr>Основные направления  </vt:lpstr>
      <vt:lpstr>1. Воспитание гражданственности, патриотизма</vt:lpstr>
      <vt:lpstr>Презентация PowerPoint</vt:lpstr>
      <vt:lpstr>Презентация PowerPoint</vt:lpstr>
      <vt:lpstr>Презентация PowerPoint</vt:lpstr>
      <vt:lpstr>3. Воспитание ценностного отношения  к природе, окружающей среде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Воспитание трудолюбия, творческого отношения к учению, труду, жизни</vt:lpstr>
      <vt:lpstr>Презентация PowerPoint</vt:lpstr>
      <vt:lpstr>Презентация PowerPoint</vt:lpstr>
      <vt:lpstr>Презентация PowerPoint</vt:lpstr>
      <vt:lpstr>8. Семейное воспитание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Нравственное воспитание младших школьников</dc:title>
  <dc:subject>нравственность</dc:subject>
  <dc:creator>Светлана Николаевнаа Важенина</dc:creator>
  <cp:lastModifiedBy>User</cp:lastModifiedBy>
  <cp:revision>8</cp:revision>
  <dcterms:created xsi:type="dcterms:W3CDTF">2014-10-04T11:14:22Z</dcterms:created>
  <dcterms:modified xsi:type="dcterms:W3CDTF">2018-03-27T15:29:47Z</dcterms:modified>
</cp:coreProperties>
</file>